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italic.fntdata"/><Relationship Id="rId14" Type="http://schemas.openxmlformats.org/officeDocument/2006/relationships/slide" Target="slides/slide9.xml"/><Relationship Id="rId36" Type="http://schemas.openxmlformats.org/officeDocument/2006/relationships/font" Target="fonts/Raleway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65ed43c3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65ed43c3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65ed43c3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65ed43c3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65ed43c3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65ed43c3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65ed43c3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65ed43c3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65ed43c3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65ed43c3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e87750a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e87750a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e87750a3e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e87750a3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e87750a3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e87750a3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e87750a3e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e87750a3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e87750a3e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e87750a3e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65e12f57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65e12f57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65ed43c3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65ed43c3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d768b7e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d768b7e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d768b7e0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d768b7e0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d768b7e0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d768b7e0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65ed43c3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65ed43c3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65e12f57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65e12f57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e87750a3e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e87750a3e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65ed43c3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65ed43c3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65ed43c3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65ed43c3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65ed43c3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65ed43c3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65e12f574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65e12f57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65e12f57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65e12f57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5e12f574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5e12f574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65ed43c3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65ed43c3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65ed43c3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65ed43c3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65ed43c3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65ed43c3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65ed43c3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65ed43c3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t.me/djangouzb" TargetMode="External"/><Relationship Id="rId7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hyperlink" Target="https://www.sesarju.eu/node/3356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hyperlink" Target="https://towardsdatascience.com/basics-of-the-classic-cnn-a3dce1225ad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gif"/><Relationship Id="rId4" Type="http://schemas.openxmlformats.org/officeDocument/2006/relationships/hyperlink" Target="https://commons.wikimedia.org/wiki/File:Valid-padding-convolution.gif" TargetMode="External"/><Relationship Id="rId5" Type="http://schemas.openxmlformats.org/officeDocument/2006/relationships/hyperlink" Target="https://www.semanticscholar.org/paper/A-Kernel-matching-approach-for-eye-detection-in-Vidal/a53a20b01e93f04a37e0ce74100a658d6443591a" TargetMode="External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gif"/><Relationship Id="rId4" Type="http://schemas.openxmlformats.org/officeDocument/2006/relationships/hyperlink" Target="https://hackernoon.com/visualizing-parts-of-convolutional-neural-networks-using-keras-and-cats-5cc01b214e59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gif"/><Relationship Id="rId4" Type="http://schemas.openxmlformats.org/officeDocument/2006/relationships/hyperlink" Target="https://www.corvil.com/kb/what-is-the-difference-between-same-and-valid-padding-in-tf-nn-max-pool-of-tensorflo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gif"/><Relationship Id="rId4" Type="http://schemas.openxmlformats.org/officeDocument/2006/relationships/hyperlink" Target="https://www.corvil.com/kb/what-is-the-difference-between-same-and-valid-padding-in-tf-nn-max-pool-of-tensorflow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hyperlink" Target="https://www.corvil.com/kb/what-is-the-difference-between-same-and-valid-padding-in-tf-nn-max-pool-of-tensorflow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hyperlink" Target="https://adeshpande3.github.io/A-Beginner%27s-Guide-To-Understanding-Convolutional-Neural-Networks-Part-2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hyperlink" Target="https://en.wikipedia.org/wiki/Convolutional_neural_network" TargetMode="External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s://www.linkedin.com/in/bedilbek/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gif"/><Relationship Id="rId4" Type="http://schemas.openxmlformats.org/officeDocument/2006/relationships/image" Target="../media/image30.png"/><Relationship Id="rId9" Type="http://schemas.openxmlformats.org/officeDocument/2006/relationships/hyperlink" Target="https://towardsdatascience.com/is-relu-reluvant-52b03bc48daa" TargetMode="External"/><Relationship Id="rId5" Type="http://schemas.openxmlformats.org/officeDocument/2006/relationships/image" Target="../media/image31.png"/><Relationship Id="rId6" Type="http://schemas.openxmlformats.org/officeDocument/2006/relationships/hyperlink" Target="https://giphy.com/gifs/harvard-brain-neuron-9N2UvCx7wXLnG" TargetMode="External"/><Relationship Id="rId7" Type="http://schemas.openxmlformats.org/officeDocument/2006/relationships/hyperlink" Target="https://www.quora.com/How-does-softmax-function-work-in-AI-field" TargetMode="External"/><Relationship Id="rId8" Type="http://schemas.openxmlformats.org/officeDocument/2006/relationships/hyperlink" Target="https://www.quora.com/How-does-softmax-function-work-in-AI-field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hyperlink" Target="https://missinglink.ai/guides/keras/using-keras-flatten-operation-cnn-models-code-examples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hyperlink" Target="https://towardsdatascience.com/understanding-logistic-regression-step-by-step-704a78be7e0a" TargetMode="External"/><Relationship Id="rId6" Type="http://schemas.openxmlformats.org/officeDocument/2006/relationships/hyperlink" Target="https://towardsdatascience.com/neural-network-optimization-7ca72d4db3e0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gif"/><Relationship Id="rId4" Type="http://schemas.openxmlformats.org/officeDocument/2006/relationships/image" Target="../media/image33.png"/><Relationship Id="rId5" Type="http://schemas.openxmlformats.org/officeDocument/2006/relationships/hyperlink" Target="https://github.com/Jaewan-Yun/optimizer-visualization" TargetMode="External"/><Relationship Id="rId6" Type="http://schemas.openxmlformats.org/officeDocument/2006/relationships/hyperlink" Target="https://towardsdatascience.com/understanding-logistic-regression-step-by-step-704a78be7e0a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hyperlink" Target="https://towardsdatascience.com/basics-of-the-classic-cnn-a3dce1225add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hyperlink" Target="https://missinglink.ai/guides/keras/using-keras-flatten-operation-cnn-models-code-examples/" TargetMode="External"/><Relationship Id="rId10" Type="http://schemas.openxmlformats.org/officeDocument/2006/relationships/hyperlink" Target="https://en.wikipedia.org/wiki/Convolutional_neural_network" TargetMode="External"/><Relationship Id="rId13" Type="http://schemas.openxmlformats.org/officeDocument/2006/relationships/hyperlink" Target="https://towardsdatascience.com/deep-learning-for-image-classification-with-less-data-90e5df0a7b8e" TargetMode="External"/><Relationship Id="rId12" Type="http://schemas.openxmlformats.org/officeDocument/2006/relationships/hyperlink" Target="https://machinelearningmastery.com/pooling-layers-for-convolutional-neural-networks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javatpoint.com/subsets-of-ai" TargetMode="External"/><Relationship Id="rId4" Type="http://schemas.openxmlformats.org/officeDocument/2006/relationships/hyperlink" Target="https://towardsdatascience.com/types-of-convolution-kernels-simplified-f040cb307c37" TargetMode="External"/><Relationship Id="rId9" Type="http://schemas.openxmlformats.org/officeDocument/2006/relationships/hyperlink" Target="https://en.wikipedia.org/wiki/Supervised_learning" TargetMode="External"/><Relationship Id="rId15" Type="http://schemas.openxmlformats.org/officeDocument/2006/relationships/hyperlink" Target="https://adeshpande3.github.io/A-Beginner%27s-Guide-To-Understanding-Convolutional-Neural-Networks-Part-2/" TargetMode="External"/><Relationship Id="rId14" Type="http://schemas.openxmlformats.org/officeDocument/2006/relationships/hyperlink" Target="https://towardsdatascience.com/multi-label-image-classification-with-neural-network-keras-ddc1ab1afede" TargetMode="External"/><Relationship Id="rId16" Type="http://schemas.openxmlformats.org/officeDocument/2006/relationships/hyperlink" Target="https://www.corvil.com/kb/what-is-the-difference-between-same-and-valid-padding-in-tf-nn-max-pool-of-tensorflow" TargetMode="External"/><Relationship Id="rId5" Type="http://schemas.openxmlformats.org/officeDocument/2006/relationships/hyperlink" Target="https://en.wikipedia.org/wiki/Artificial_intelligence" TargetMode="External"/><Relationship Id="rId6" Type="http://schemas.openxmlformats.org/officeDocument/2006/relationships/hyperlink" Target="https://en.wikipedia.org/wiki/Machine_learning" TargetMode="External"/><Relationship Id="rId7" Type="http://schemas.openxmlformats.org/officeDocument/2006/relationships/hyperlink" Target="https://en.wikipedia.org/wiki/Artificial_neural_network" TargetMode="External"/><Relationship Id="rId8" Type="http://schemas.openxmlformats.org/officeDocument/2006/relationships/hyperlink" Target="https://en.wikipedia.org/wiki/Deep_learning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tensorflow.org/tutorials" TargetMode="External"/><Relationship Id="rId4" Type="http://schemas.openxmlformats.org/officeDocument/2006/relationships/hyperlink" Target="https://tensorflow.org/tutorials" TargetMode="External"/><Relationship Id="rId5" Type="http://schemas.openxmlformats.org/officeDocument/2006/relationships/hyperlink" Target="https://www.pyimagesearch.com/" TargetMode="External"/><Relationship Id="rId6" Type="http://schemas.openxmlformats.org/officeDocument/2006/relationships/hyperlink" Target="https://www.coursera.org/learn/machine-learning" TargetMode="External"/><Relationship Id="rId7" Type="http://schemas.openxmlformats.org/officeDocument/2006/relationships/hyperlink" Target="https://towardsdatascience.com/machine-learning/home" TargetMode="External"/><Relationship Id="rId8" Type="http://schemas.openxmlformats.org/officeDocument/2006/relationships/hyperlink" Target="https://docs.python.org/3.6/tutorial/interpreter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OP-i39C3NxTiXkrDlOhybk-tGxHAcbiZ/view" TargetMode="External"/><Relationship Id="rId4" Type="http://schemas.openxmlformats.org/officeDocument/2006/relationships/image" Target="../media/image7.jpg"/><Relationship Id="rId5" Type="http://schemas.openxmlformats.org/officeDocument/2006/relationships/hyperlink" Target="https://cvision.uz/" TargetMode="External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hyperlink" Target="https://cvision.uz/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Relationship Id="rId4" Type="http://schemas.openxmlformats.org/officeDocument/2006/relationships/image" Target="../media/image15.png"/><Relationship Id="rId5" Type="http://schemas.openxmlformats.org/officeDocument/2006/relationships/hyperlink" Target="https://people.com/travel/inflatable-evacuation-slide-drops-from-delta-plane-into-massachusetts-mans-front-yard/" TargetMode="External"/><Relationship Id="rId6" Type="http://schemas.openxmlformats.org/officeDocument/2006/relationships/hyperlink" Target="https://www.mercedes-benz.com/en/vehicles/passenger-cars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hyperlink" Target="https://upload.wikimedia.org/wikipedia/commons/thumb/1/10/Blausen_0657_MultipolarNeuron.png/1920px-Blausen_0657_MultipolarNeuron.png" TargetMode="External"/><Relationship Id="rId6" Type="http://schemas.openxmlformats.org/officeDocument/2006/relationships/hyperlink" Target="https://rpubs.com/ranvirkumarsah/Intro2ANN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hyperlink" Target="https://towardsdatascience.com/a-laymans-guide-to-deep-neural-networks-ddcea24847f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3C4743"/>
                </a:solidFill>
                <a:latin typeface="Calibri"/>
                <a:ea typeface="Calibri"/>
                <a:cs typeface="Calibri"/>
                <a:sym typeface="Calibri"/>
              </a:rPr>
              <a:t>Python AI Masterclass</a:t>
            </a:r>
            <a:endParaRPr b="1" baseline="30000" sz="6000">
              <a:solidFill>
                <a:srgbClr val="3C4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729450" y="3802075"/>
            <a:ext cx="43278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Bedilbek Khamidov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19911" l="12875" r="16686" t="16837"/>
          <a:stretch/>
        </p:blipFill>
        <p:spPr>
          <a:xfrm>
            <a:off x="6769943" y="4439050"/>
            <a:ext cx="784432" cy="7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 b="16373" l="8089" r="15737" t="16986"/>
          <a:stretch/>
        </p:blipFill>
        <p:spPr>
          <a:xfrm>
            <a:off x="8338800" y="4439050"/>
            <a:ext cx="805201" cy="70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4375" y="4434375"/>
            <a:ext cx="784426" cy="704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3"/>
          <p:cNvGrpSpPr/>
          <p:nvPr/>
        </p:nvGrpSpPr>
        <p:grpSpPr>
          <a:xfrm>
            <a:off x="729450" y="2673025"/>
            <a:ext cx="3026125" cy="906300"/>
            <a:chOff x="3417300" y="578250"/>
            <a:chExt cx="3026125" cy="906300"/>
          </a:xfrm>
        </p:grpSpPr>
        <p:sp>
          <p:nvSpPr>
            <p:cNvPr id="92" name="Google Shape;92;p13"/>
            <p:cNvSpPr txBox="1"/>
            <p:nvPr/>
          </p:nvSpPr>
          <p:spPr>
            <a:xfrm>
              <a:off x="4384525" y="767675"/>
              <a:ext cx="2058900" cy="4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hlink"/>
                  </a:solidFill>
                  <a:uFill>
                    <a:noFill/>
                  </a:uFill>
                  <a:latin typeface="Lato"/>
                  <a:ea typeface="Lato"/>
                  <a:cs typeface="Lato"/>
                  <a:sym typeface="Lato"/>
                  <a:hlinkClick r:id="rId6"/>
                </a:rPr>
                <a:t>UzDjangoDevelopers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93" name="Google Shape;93;p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17300" y="578250"/>
              <a:ext cx="967200" cy="9063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</a:t>
            </a:r>
            <a:endParaRPr/>
          </a:p>
        </p:txBody>
      </p:sp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>
                <a:highlight>
                  <a:srgbClr val="FFFFFF"/>
                </a:highlight>
              </a:rPr>
              <a:t>Supervised - function that maps an input to an output based on example input-output pairs</a:t>
            </a:r>
            <a:endParaRPr b="1" sz="1400"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400">
                <a:highlight>
                  <a:srgbClr val="FFFFFF"/>
                </a:highlight>
              </a:rPr>
              <a:t>Multi-Class Image Classification</a:t>
            </a:r>
            <a:endParaRPr b="1" sz="1400"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rgbClr val="FFFFFF"/>
                </a:highlight>
              </a:rPr>
              <a:t>Semi-supervised</a:t>
            </a:r>
            <a:endParaRPr sz="1400"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rgbClr val="FFFFFF"/>
                </a:highlight>
              </a:rPr>
              <a:t>Unsupervised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350" y="486550"/>
            <a:ext cx="4619175" cy="4496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3"/>
          <p:cNvCxnSpPr>
            <a:endCxn id="184" idx="3"/>
          </p:cNvCxnSpPr>
          <p:nvPr/>
        </p:nvCxnSpPr>
        <p:spPr>
          <a:xfrm flipH="1">
            <a:off x="3442300" y="3882400"/>
            <a:ext cx="2445900" cy="763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84" name="Google Shape;184;p23"/>
          <p:cNvSpPr txBox="1"/>
          <p:nvPr/>
        </p:nvSpPr>
        <p:spPr>
          <a:xfrm>
            <a:off x="79600" y="4431700"/>
            <a:ext cx="33627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Multi-Class Image Classification 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</a:t>
            </a:r>
            <a:endParaRPr/>
          </a:p>
        </p:txBody>
      </p:sp>
      <p:sp>
        <p:nvSpPr>
          <p:cNvPr id="186" name="Google Shape;186;p23"/>
          <p:cNvSpPr txBox="1"/>
          <p:nvPr/>
        </p:nvSpPr>
        <p:spPr>
          <a:xfrm>
            <a:off x="4579050" y="4860100"/>
            <a:ext cx="4143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https://www.sesarju.eu/node/3356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Neural Network</a:t>
            </a:r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3850"/>
            <a:ext cx="8834874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Multi-class image classification</a:t>
            </a:r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2501850" y="4838700"/>
            <a:ext cx="4143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https://towardsdatascience.com/basics-of-the-classic-cnn-a3dce1225add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Convolution Layer</a:t>
            </a:r>
            <a:endParaRPr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50" y="1801375"/>
            <a:ext cx="3189725" cy="318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2968950" y="3862625"/>
            <a:ext cx="849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feature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1181650" y="4170450"/>
            <a:ext cx="849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image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483963" y="4572300"/>
            <a:ext cx="38571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https://commons.wikimedia.org/wiki/File:Valid-padding-convolution.gif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5320088" y="4572300"/>
            <a:ext cx="38571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5"/>
              </a:rPr>
              <a:t>https://www.semanticscholar.org/paper/A-Kernel-matching-approach-for-eye-detection-in-Vidal/a53a20b01e93f04a37e0ce74100a658d6443591a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5838" y="2063025"/>
            <a:ext cx="2565621" cy="24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Pooling Layer</a:t>
            </a:r>
            <a:endParaRPr/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400" y="1905400"/>
            <a:ext cx="5077500" cy="292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/>
        </p:nvSpPr>
        <p:spPr>
          <a:xfrm>
            <a:off x="157100" y="4708900"/>
            <a:ext cx="59292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https://hackernoon.com/visualizing-parts-of-convolutional-neural-networks-using-keras-and-cats-5cc01b214e59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Pooling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Padding (valid)</a:t>
            </a:r>
            <a:endParaRPr sz="1600"/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531400"/>
            <a:ext cx="66675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/>
        </p:nvSpPr>
        <p:spPr>
          <a:xfrm>
            <a:off x="729449" y="4556150"/>
            <a:ext cx="59193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https://www.corvil.com/kb/what-is-the-difference-between-same-and-valid-padding-in-tf-nn-max-pool-of-tensorflow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Pooling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Padding (same)</a:t>
            </a:r>
            <a:endParaRPr sz="1600"/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548800"/>
            <a:ext cx="66675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/>
        </p:nvSpPr>
        <p:spPr>
          <a:xfrm>
            <a:off x="729449" y="4556150"/>
            <a:ext cx="59193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https://www.corvil.com/kb/what-is-the-difference-between-same-and-valid-padding-in-tf-nn-max-pool-of-tensorflow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Pooling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Striding</a:t>
            </a:r>
            <a:r>
              <a:rPr lang="en-GB" sz="1600"/>
              <a:t> (1x1)</a:t>
            </a:r>
            <a:endParaRPr sz="1600"/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255550"/>
            <a:ext cx="565785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/>
        </p:nvSpPr>
        <p:spPr>
          <a:xfrm>
            <a:off x="729449" y="4653050"/>
            <a:ext cx="59193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https://www.corvil.com/kb/what-is-the-difference-between-same-and-valid-padding-in-tf-nn-max-pool-of-tensorflow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Pooling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Striding</a:t>
            </a:r>
            <a:r>
              <a:rPr lang="en-GB" sz="1600"/>
              <a:t> (2x2)</a:t>
            </a:r>
            <a:endParaRPr sz="1600"/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216450"/>
            <a:ext cx="597217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/>
        </p:nvSpPr>
        <p:spPr>
          <a:xfrm>
            <a:off x="729437" y="4612700"/>
            <a:ext cx="59193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https://adeshpande3.github.io/A-Beginner%27s-Guide-To-Understanding-Convolutional-Neural-Networks-Part-2/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Pooling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striding</a:t>
            </a:r>
            <a:r>
              <a:rPr lang="en-GB" sz="1600"/>
              <a:t> (2x2 example)</a:t>
            </a:r>
            <a:endParaRPr sz="1600"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61563"/>
            <a:ext cx="5155650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/>
          <p:nvPr/>
        </p:nvSpPr>
        <p:spPr>
          <a:xfrm>
            <a:off x="2368587" y="4830900"/>
            <a:ext cx="59193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https://en.wikipedia.org/wiki/Convolutional_neural_network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3525" y="3285350"/>
            <a:ext cx="1419225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About Instructor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49075"/>
            <a:ext cx="2257575" cy="22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275" y="1826600"/>
            <a:ext cx="2594050" cy="238003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127525" y="4301875"/>
            <a:ext cx="3903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https://www.linkedin.com/in/bedilbek/</a:t>
            </a:r>
            <a:endParaRPr sz="1800" u="sng">
              <a:solidFill>
                <a:srgbClr val="1C36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6">
            <a:alphaModFix/>
          </a:blip>
          <a:srcRect b="19911" l="12875" r="16686" t="16837"/>
          <a:stretch/>
        </p:blipFill>
        <p:spPr>
          <a:xfrm>
            <a:off x="5752168" y="4439050"/>
            <a:ext cx="784432" cy="7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7">
            <a:alphaModFix/>
          </a:blip>
          <a:srcRect b="16373" l="8089" r="15737" t="16986"/>
          <a:stretch/>
        </p:blipFill>
        <p:spPr>
          <a:xfrm>
            <a:off x="8189650" y="4439050"/>
            <a:ext cx="805201" cy="70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1250" y="4443713"/>
            <a:ext cx="784426" cy="6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Activation Layer</a:t>
            </a:r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825" y="1946675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200" y="848200"/>
            <a:ext cx="2739474" cy="12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850" y="2880449"/>
            <a:ext cx="2459000" cy="16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2"/>
          <p:cNvSpPr txBox="1"/>
          <p:nvPr/>
        </p:nvSpPr>
        <p:spPr>
          <a:xfrm>
            <a:off x="6072100" y="2238150"/>
            <a:ext cx="27396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Relu (Rectified Linear Unit)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7059900" y="4488925"/>
            <a:ext cx="1231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Softmax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1011875" y="4715725"/>
            <a:ext cx="4143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6"/>
              </a:rPr>
              <a:t>https://giphy.com/gifs/harvard-brain-neuron-9N2UvCx7wXLnG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6214500" y="4749875"/>
            <a:ext cx="29220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7"/>
              </a:rPr>
              <a:t>https://www.quora.com/How-does-softmax-function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u="sng">
                <a:solidFill>
                  <a:schemeClr val="hlink"/>
                </a:solidFill>
                <a:hlinkClick r:id="rId8"/>
              </a:rPr>
              <a:t>-work-in-AI-field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5632500" y="2571750"/>
            <a:ext cx="35040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9"/>
              </a:rPr>
              <a:t>https://towardsdatascience.com/is-relu-reluvant-52b03bc48daa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Flatten Layer</a:t>
            </a:r>
            <a:endParaRPr/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675" y="1883300"/>
            <a:ext cx="5461933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 txBox="1"/>
          <p:nvPr/>
        </p:nvSpPr>
        <p:spPr>
          <a:xfrm>
            <a:off x="2249188" y="4761525"/>
            <a:ext cx="4956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https://missinglink.ai/guides/keras/using-keras-flatten-operation-cnn-models-code-examples/</a:t>
            </a:r>
            <a:r>
              <a:rPr lang="en-GB" sz="800"/>
              <a:t> 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 Loss function</a:t>
            </a:r>
            <a:endParaRPr/>
          </a:p>
        </p:txBody>
      </p:sp>
      <p:sp>
        <p:nvSpPr>
          <p:cNvPr id="274" name="Google Shape;274;p34"/>
          <p:cNvSpPr txBox="1"/>
          <p:nvPr>
            <p:ph type="title"/>
          </p:nvPr>
        </p:nvSpPr>
        <p:spPr>
          <a:xfrm>
            <a:off x="727650" y="185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 sz="1800">
                <a:solidFill>
                  <a:srgbClr val="434343"/>
                </a:solidFill>
              </a:rPr>
              <a:t>Categorical Cross Entropy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600" y="1770825"/>
            <a:ext cx="3434426" cy="30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50" y="2354900"/>
            <a:ext cx="3541812" cy="244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 txBox="1"/>
          <p:nvPr/>
        </p:nvSpPr>
        <p:spPr>
          <a:xfrm>
            <a:off x="610175" y="4784050"/>
            <a:ext cx="4143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5"/>
              </a:rPr>
              <a:t>https://towardsdatascience.com/understanding-logistic-regression-step-by-step-704a78be7e0a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5014800" y="4804550"/>
            <a:ext cx="4143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6"/>
              </a:rPr>
              <a:t>https://towardsdatascience.com/neural-network-optimization-7ca72d4db3e0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</a:t>
            </a:r>
            <a:r>
              <a:rPr lang="en-GB"/>
              <a:t>Network Optimizer function</a:t>
            </a:r>
            <a:endParaRPr/>
          </a:p>
        </p:txBody>
      </p:sp>
      <p:sp>
        <p:nvSpPr>
          <p:cNvPr id="284" name="Google Shape;284;p35"/>
          <p:cNvSpPr txBox="1"/>
          <p:nvPr>
            <p:ph type="title"/>
          </p:nvPr>
        </p:nvSpPr>
        <p:spPr>
          <a:xfrm>
            <a:off x="727650" y="1724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-GB" sz="1300">
                <a:solidFill>
                  <a:srgbClr val="434343"/>
                </a:solidFill>
              </a:rPr>
              <a:t>Adam</a:t>
            </a:r>
            <a:endParaRPr sz="1300">
              <a:solidFill>
                <a:srgbClr val="434343"/>
              </a:solidFill>
            </a:endParaRPr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269" y="1953012"/>
            <a:ext cx="4246555" cy="2831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989" y="1973500"/>
            <a:ext cx="4093260" cy="283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 txBox="1"/>
          <p:nvPr/>
        </p:nvSpPr>
        <p:spPr>
          <a:xfrm>
            <a:off x="5036350" y="4861025"/>
            <a:ext cx="39345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5"/>
              </a:rPr>
              <a:t>https://github.com/Jaewan-Yun/optimizer-visualization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610175" y="4784050"/>
            <a:ext cx="4143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6"/>
              </a:rPr>
              <a:t>https://towardsdatascience.com/understanding-logistic-regression-step-by-step-704a78be7e0a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Neural Network</a:t>
            </a:r>
            <a:endParaRPr/>
          </a:p>
        </p:txBody>
      </p:sp>
      <p:pic>
        <p:nvPicPr>
          <p:cNvPr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3850"/>
            <a:ext cx="8834874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6"/>
          <p:cNvSpPr txBox="1"/>
          <p:nvPr/>
        </p:nvSpPr>
        <p:spPr>
          <a:xfrm>
            <a:off x="2501850" y="4838700"/>
            <a:ext cx="4143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https://towardsdatascience.com/basics-of-the-classic-cnn-a3dce1225add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AI</a:t>
            </a:r>
            <a:r>
              <a:rPr lang="en-GB"/>
              <a:t> Libraries and Frameworks</a:t>
            </a:r>
            <a:endParaRPr/>
          </a:p>
        </p:txBody>
      </p:sp>
      <p:pic>
        <p:nvPicPr>
          <p:cNvPr id="301" name="Google Shape;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175" y="2352375"/>
            <a:ext cx="1424600" cy="14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7"/>
          <p:cNvSpPr txBox="1"/>
          <p:nvPr/>
        </p:nvSpPr>
        <p:spPr>
          <a:xfrm>
            <a:off x="2263700" y="3908075"/>
            <a:ext cx="1350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TensorFlow</a:t>
            </a:r>
            <a:endParaRPr b="1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7"/>
          <p:cNvSpPr txBox="1"/>
          <p:nvPr/>
        </p:nvSpPr>
        <p:spPr>
          <a:xfrm>
            <a:off x="5524375" y="3908075"/>
            <a:ext cx="1012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Keras</a:t>
            </a:r>
            <a:endParaRPr b="1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4" name="Google Shape;3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000" y="2189963"/>
            <a:ext cx="3110088" cy="174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Masterclass Follow-Up Source Code Repository</a:t>
            </a:r>
            <a:endParaRPr/>
          </a:p>
        </p:txBody>
      </p:sp>
      <p:sp>
        <p:nvSpPr>
          <p:cNvPr id="310" name="Google Shape;310;p38"/>
          <p:cNvSpPr txBox="1"/>
          <p:nvPr/>
        </p:nvSpPr>
        <p:spPr>
          <a:xfrm>
            <a:off x="4012800" y="2802225"/>
            <a:ext cx="51312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3C78D8"/>
                </a:solidFill>
              </a:rPr>
              <a:t>https://github.com/bedilbek/image_classification_masterclass</a:t>
            </a:r>
            <a:endParaRPr sz="2500">
              <a:solidFill>
                <a:srgbClr val="3C78D8"/>
              </a:solidFill>
            </a:endParaRPr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760600"/>
            <a:ext cx="3334451" cy="333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317" name="Google Shape;317;p39"/>
          <p:cNvSpPr txBox="1"/>
          <p:nvPr>
            <p:ph idx="1" type="body"/>
          </p:nvPr>
        </p:nvSpPr>
        <p:spPr>
          <a:xfrm>
            <a:off x="729450" y="17973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https://www.javatpoint.com/subsets-of-ai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https://towardsdatascience.com/types-of-convolution-kernels-simplified-f040cb307c37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https://en.wikipedia.org/wiki/Artificial_intelligence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https://en.wikipedia.org/wiki/Machine_learning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https://en.wikipedia.org/wiki/Artificial_neural_network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https://en.wikipedia.org/wiki/Deep_learning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https://en.wikipedia.org/wiki/Supervised_learning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https://en.wikipedia.org/wiki/Convolutional_neural_network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https://missinglink.ai/guides/keras/using-keras-flatten-operation-cnn-models-code-examples/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https://machinelearningmastery.com/pooling-layers-for-convolutional-neural-networks/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https://towardsdatascience.com/deep-learning-for-image-classification-with-less-data-90e5df0a7b8e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https://towardsdatascience.com/multi-label-image-classification-with-neural-network-keras-ddc1ab1afede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https://adeshpande3.github.io/A-Beginner%27s-Guide-To-Understanding-Convolutional-Neural-Networks-Part-2/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https://www.corvil.com/kb/what-is-the-difference-between-same-and-valid-padding-in-tf-nn-max-pool-of-tensorflow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for further development</a:t>
            </a:r>
            <a:endParaRPr/>
          </a:p>
        </p:txBody>
      </p:sp>
      <p:sp>
        <p:nvSpPr>
          <p:cNvPr id="323" name="Google Shape;323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GB" sz="1400" u="sng">
                <a:solidFill>
                  <a:srgbClr val="000000"/>
                </a:solidFill>
                <a:hlinkClick r:id="rId3"/>
              </a:rPr>
              <a:t>https://tensorflow.org/tutorial</a:t>
            </a:r>
            <a:r>
              <a:rPr lang="en-GB" sz="1400" u="sng">
                <a:solidFill>
                  <a:srgbClr val="000000"/>
                </a:solidFill>
                <a:hlinkClick r:id="rId4"/>
              </a:rPr>
              <a:t>s</a:t>
            </a:r>
            <a:r>
              <a:rPr lang="en-GB" sz="1400">
                <a:solidFill>
                  <a:srgbClr val="000000"/>
                </a:solidFill>
              </a:rPr>
              <a:t> - tensorflow examples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GB" sz="1400" u="sng">
                <a:solidFill>
                  <a:srgbClr val="000000"/>
                </a:solidFill>
                <a:hlinkClick r:id="rId5"/>
              </a:rPr>
              <a:t>https://www.pyimagesearch.com/</a:t>
            </a:r>
            <a:r>
              <a:rPr lang="en-GB" sz="1400">
                <a:solidFill>
                  <a:srgbClr val="000000"/>
                </a:solidFill>
              </a:rPr>
              <a:t> - keras implementations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GB" sz="1400" u="sng">
                <a:solidFill>
                  <a:srgbClr val="000000"/>
                </a:solidFill>
                <a:hlinkClick r:id="rId6"/>
              </a:rPr>
              <a:t>https://www.coursera.org/learn/machine-learning</a:t>
            </a:r>
            <a:r>
              <a:rPr lang="en-GB" sz="1400">
                <a:solidFill>
                  <a:srgbClr val="000000"/>
                </a:solidFill>
              </a:rPr>
              <a:t> - free course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GB" sz="1400" u="sng">
                <a:solidFill>
                  <a:srgbClr val="000000"/>
                </a:solidFill>
                <a:hlinkClick r:id="rId7"/>
              </a:rPr>
              <a:t>https://towardsdatascience.com/machine-learning/home</a:t>
            </a:r>
            <a:r>
              <a:rPr lang="en-GB" sz="1400">
                <a:solidFill>
                  <a:srgbClr val="000000"/>
                </a:solidFill>
              </a:rPr>
              <a:t> - machine learning articles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GB" sz="1400" u="sng">
                <a:solidFill>
                  <a:srgbClr val="000000"/>
                </a:solidFill>
                <a:hlinkClick r:id="rId8"/>
              </a:rPr>
              <a:t>https://docs.python.org/3.6/tutorial/interpreter.htm</a:t>
            </a:r>
            <a:r>
              <a:rPr lang="en-GB" sz="1400">
                <a:solidFill>
                  <a:srgbClr val="000000"/>
                </a:solidFill>
              </a:rPr>
              <a:t>l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your attention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C-Vision</a:t>
            </a:r>
            <a:endParaRPr/>
          </a:p>
        </p:txBody>
      </p:sp>
      <p:pic>
        <p:nvPicPr>
          <p:cNvPr id="115" name="Google Shape;115;p16" title="HEATMAP_FI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533975"/>
            <a:ext cx="7764902" cy="42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7414125" y="4730800"/>
            <a:ext cx="1698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chemeClr val="hlink"/>
                </a:solidFill>
                <a:hlinkClick r:id="rId5"/>
              </a:rPr>
              <a:t>https://cvision.uz</a:t>
            </a:r>
            <a:endParaRPr b="1"/>
          </a:p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6">
            <a:alphaModFix/>
          </a:blip>
          <a:srcRect b="25189" l="13017" r="20431" t="28711"/>
          <a:stretch/>
        </p:blipFill>
        <p:spPr>
          <a:xfrm>
            <a:off x="7896275" y="0"/>
            <a:ext cx="1230024" cy="4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C-Vision Founders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25" y="2049550"/>
            <a:ext cx="1504800" cy="148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4">
            <a:alphaModFix/>
          </a:blip>
          <a:srcRect b="6820" l="17435" r="16242" t="0"/>
          <a:stretch/>
        </p:blipFill>
        <p:spPr>
          <a:xfrm>
            <a:off x="1983200" y="2194934"/>
            <a:ext cx="1504800" cy="133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 rotWithShape="1">
          <a:blip r:embed="rId5">
            <a:alphaModFix/>
          </a:blip>
          <a:srcRect b="0" l="0" r="0" t="5123"/>
          <a:stretch/>
        </p:blipFill>
        <p:spPr>
          <a:xfrm>
            <a:off x="3857400" y="2113775"/>
            <a:ext cx="1504800" cy="138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6">
            <a:alphaModFix/>
          </a:blip>
          <a:srcRect b="24879" l="0" r="3213" t="0"/>
          <a:stretch/>
        </p:blipFill>
        <p:spPr>
          <a:xfrm>
            <a:off x="7392208" y="2149950"/>
            <a:ext cx="1611000" cy="138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7">
            <a:alphaModFix/>
          </a:blip>
          <a:srcRect b="0" l="16280" r="18308" t="8357"/>
          <a:stretch/>
        </p:blipFill>
        <p:spPr>
          <a:xfrm>
            <a:off x="5655300" y="2049375"/>
            <a:ext cx="1532700" cy="1481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10425" y="3659875"/>
            <a:ext cx="1807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Sardor Ibrokhimov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1832125" y="3583675"/>
            <a:ext cx="1807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Shakhobiddin Urmanov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3706200" y="3583675"/>
            <a:ext cx="1807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Sherzod Niyazov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5518050" y="3583675"/>
            <a:ext cx="1807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Eldor Abdukhamidov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7336800" y="3583675"/>
            <a:ext cx="1807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Abdullokh Askarov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17939" y="0"/>
            <a:ext cx="2026061" cy="4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/>
        </p:nvSpPr>
        <p:spPr>
          <a:xfrm>
            <a:off x="7336775" y="4684600"/>
            <a:ext cx="18072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chemeClr val="hlink"/>
                </a:solidFill>
                <a:hlinkClick r:id="rId9"/>
              </a:rPr>
              <a:t>https://raisense.uz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Multi-Class Image Classification </a:t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3">
            <a:alphaModFix/>
          </a:blip>
          <a:srcRect b="7863" l="19210" r="16711" t="23275"/>
          <a:stretch/>
        </p:blipFill>
        <p:spPr>
          <a:xfrm>
            <a:off x="4653925" y="2081725"/>
            <a:ext cx="3400326" cy="205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400" y="2081725"/>
            <a:ext cx="3079278" cy="20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/>
        </p:nvSpPr>
        <p:spPr>
          <a:xfrm>
            <a:off x="2329438" y="4266250"/>
            <a:ext cx="685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Plane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6053013" y="4266250"/>
            <a:ext cx="685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Car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4211675" y="4197013"/>
            <a:ext cx="4512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Lato"/>
                <a:ea typeface="Lato"/>
                <a:cs typeface="Lato"/>
                <a:sym typeface="Lato"/>
              </a:rPr>
              <a:t>?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938786" y="4664000"/>
            <a:ext cx="34665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5"/>
              </a:rPr>
              <a:t>https://people.com/travel/inflatable-evacuation-slide-drops-from-delta-plane-into-massachusetts-mans-front-yard/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4600136" y="4664000"/>
            <a:ext cx="3507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6"/>
              </a:rPr>
              <a:t>https://www.mercedes-benz.com/en/vehicles/passenger-cars/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</a:t>
            </a:r>
            <a:endParaRPr/>
          </a:p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729450" y="2078875"/>
            <a:ext cx="8414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Machine Learning - to perform a specific task without using explicit instructions, relying on patterns and inference instead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Expert Systems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Planning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Robotics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Natural Language Processing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Artificial General Intelligence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729450" y="2078875"/>
            <a:ext cx="5409000" cy="10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Artificial Neural Network - </a:t>
            </a:r>
            <a:r>
              <a:rPr b="1" lang="en-GB">
                <a:highlight>
                  <a:srgbClr val="FFFFFF"/>
                </a:highlight>
              </a:rPr>
              <a:t>inspiration by the biological neural networks that constitute animal brains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Clustering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Reinforcement Learning</a:t>
            </a: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623" y="953225"/>
            <a:ext cx="2898374" cy="34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250" y="3029325"/>
            <a:ext cx="2898375" cy="1867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20"/>
          <p:cNvCxnSpPr>
            <a:stCxn id="160" idx="3"/>
            <a:endCxn id="159" idx="1"/>
          </p:cNvCxnSpPr>
          <p:nvPr/>
        </p:nvCxnSpPr>
        <p:spPr>
          <a:xfrm flipH="1" rot="10800000">
            <a:off x="4824625" y="2695750"/>
            <a:ext cx="1421100" cy="12675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62" name="Google Shape;162;p20"/>
          <p:cNvSpPr txBox="1"/>
          <p:nvPr/>
        </p:nvSpPr>
        <p:spPr>
          <a:xfrm>
            <a:off x="1303488" y="4820975"/>
            <a:ext cx="4143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5"/>
              </a:rPr>
              <a:t>https://upload.wikimedia.org/wikipedia/commons/thumb/1/10/Blausen_0657_MultipolarNeuron.png/1920px-Blausen_0657_MultipolarNeuron.png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6215925" y="4301025"/>
            <a:ext cx="29280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6"/>
              </a:rPr>
              <a:t>https://rpubs.com/ranvirkumarsah/Intro2ANN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Aritifical Neural Network</a:t>
            </a:r>
            <a:endParaRPr/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729450" y="2078875"/>
            <a:ext cx="76887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Deep Neural Network (Deep Learning) - using multiple layers to progressively extract higher level features from the raw input</a:t>
            </a:r>
            <a:endParaRPr b="1"/>
          </a:p>
        </p:txBody>
      </p:sp>
      <p:pic>
        <p:nvPicPr>
          <p:cNvPr id="170" name="Google Shape;170;p21"/>
          <p:cNvPicPr preferRelativeResize="0"/>
          <p:nvPr/>
        </p:nvPicPr>
        <p:blipFill rotWithShape="1">
          <a:blip r:embed="rId3">
            <a:alphaModFix/>
          </a:blip>
          <a:srcRect b="0" l="0" r="0" t="3772"/>
          <a:stretch/>
        </p:blipFill>
        <p:spPr>
          <a:xfrm>
            <a:off x="2015675" y="2587775"/>
            <a:ext cx="4466650" cy="23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>
            <a:off x="2142000" y="4860100"/>
            <a:ext cx="4863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https://towardsdatascience.com/a-laymans-guide-to-deep-neural-networks-ddcea24847fb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